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Noto Sans TC" panose="020B0604020202020204" charset="-128"/>
      <p:regular r:id="rId10"/>
    </p:embeddedFont>
    <p:embeddedFont>
      <p:font typeface="Sora Medium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9220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e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Traffic-Pulse: Intelligent Signal Optimisation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SAB Squad | Chandigarh University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1800939"/>
            <a:ext cx="1296710" cy="426244"/>
          </a:xfrm>
          <a:prstGeom prst="roundRect">
            <a:avLst>
              <a:gd name="adj" fmla="val 6386"/>
            </a:avLst>
          </a:prstGeom>
          <a:solidFill>
            <a:srgbClr val="00184D"/>
          </a:solidFill>
          <a:ln/>
        </p:spPr>
      </p:sp>
      <p:sp>
        <p:nvSpPr>
          <p:cNvPr id="4" name="Text 1"/>
          <p:cNvSpPr/>
          <p:nvPr/>
        </p:nvSpPr>
        <p:spPr>
          <a:xfrm>
            <a:off x="6416278" y="1868924"/>
            <a:ext cx="102453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CHALLENGE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280190" y="2317909"/>
            <a:ext cx="618136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The Problem We're Solving</a:t>
            </a:r>
            <a:endParaRPr lang="en-US" sz="3550" dirty="0"/>
          </a:p>
        </p:txBody>
      </p:sp>
      <p:sp>
        <p:nvSpPr>
          <p:cNvPr id="6" name="Shape 3"/>
          <p:cNvSpPr/>
          <p:nvPr/>
        </p:nvSpPr>
        <p:spPr>
          <a:xfrm>
            <a:off x="6280190" y="3225046"/>
            <a:ext cx="3664744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7" name="Text 4"/>
          <p:cNvSpPr/>
          <p:nvPr/>
        </p:nvSpPr>
        <p:spPr>
          <a:xfrm>
            <a:off x="6507004" y="3451860"/>
            <a:ext cx="29151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Signal Coordination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507004" y="3942278"/>
            <a:ext cx="3211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Optimise 3-4 interconnected intersections efficiently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71748" y="3225046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10" name="Text 7"/>
          <p:cNvSpPr/>
          <p:nvPr/>
        </p:nvSpPr>
        <p:spPr>
          <a:xfrm>
            <a:off x="10398562" y="34518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Emergency Priority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398562" y="3942278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Reduce emergency vehicle delay by 60%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121712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13" name="Text 10"/>
          <p:cNvSpPr/>
          <p:nvPr/>
        </p:nvSpPr>
        <p:spPr>
          <a:xfrm>
            <a:off x="6507004" y="53485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Learning System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507004" y="583894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Q-learning improves within 500 episodes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00C765-5A76-4A16-415F-4D0D47DFF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2292" y="6632466"/>
            <a:ext cx="1848108" cy="157184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793790" y="1783437"/>
            <a:ext cx="1223367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97B8FF"/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498" y="1913453"/>
            <a:ext cx="181451" cy="181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09675" y="1859042"/>
            <a:ext cx="6637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SYSTEM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793790" y="2315647"/>
            <a:ext cx="587668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Intersection Architecture</a:t>
            </a:r>
            <a:endParaRPr lang="en-US" sz="3550" dirty="0"/>
          </a:p>
        </p:txBody>
      </p:sp>
      <p:sp>
        <p:nvSpPr>
          <p:cNvPr id="7" name="Text 3"/>
          <p:cNvSpPr/>
          <p:nvPr/>
        </p:nvSpPr>
        <p:spPr>
          <a:xfrm>
            <a:off x="793790" y="3449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Layout Design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93790" y="403074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4 roads: North, East, South, West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93790" y="483584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Opposite pairs green together (0-2, 1-3)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93790" y="564094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60s green, 5s yellow transition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4856321" y="3449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Detection Systems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4856321" y="403074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YOLOv11 camera per road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4856321" y="447294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Audio siren detection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4856321" y="491513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Dual confirmation: 0.6 threshold</a:t>
            </a:r>
            <a:endParaRPr lang="en-US" sz="1750" dirty="0"/>
          </a:p>
        </p:txBody>
      </p:sp>
      <p:pic>
        <p:nvPicPr>
          <p:cNvPr id="1028" name="Picture 4" descr="Traffic Modelling of Cross-Roads – TrafficInfraTech Magazine">
            <a:extLst>
              <a:ext uri="{FF2B5EF4-FFF2-40B4-BE49-F238E27FC236}">
                <a16:creationId xmlns:a16="http://schemas.microsoft.com/office/drawing/2014/main" id="{245C33F8-A973-D896-F53A-3B51EC4C8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391" y="1684846"/>
            <a:ext cx="5876687" cy="526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9313" y="1234217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Operating Modes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336488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4470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Normal Mode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96097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Standard timed cycles for regular traffic flow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3336488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4470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Emergency Mode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496097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Priority green for emergency vehicles detected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3336488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470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Resume Normal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96097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Return to standard after vehicle passes</a:t>
            </a: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39E83A-B2D7-29B4-8B56-D1E962916E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82292" y="6632466"/>
            <a:ext cx="1848108" cy="157184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83181" y="544473"/>
            <a:ext cx="1007864" cy="366832"/>
          </a:xfrm>
          <a:prstGeom prst="roundRect">
            <a:avLst>
              <a:gd name="adj" fmla="val 6385"/>
            </a:avLst>
          </a:prstGeom>
          <a:solidFill>
            <a:srgbClr val="00184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219" y="727710"/>
            <a:ext cx="156091" cy="1560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34296" y="602933"/>
            <a:ext cx="539710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SAFETY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683181" y="989290"/>
            <a:ext cx="5688449" cy="487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Emergency Vehicle Handling</a:t>
            </a:r>
            <a:endParaRPr lang="en-US" sz="3050" dirty="0"/>
          </a:p>
        </p:txBody>
      </p:sp>
      <p:sp>
        <p:nvSpPr>
          <p:cNvPr id="7" name="Text 3"/>
          <p:cNvSpPr/>
          <p:nvPr/>
        </p:nvSpPr>
        <p:spPr>
          <a:xfrm>
            <a:off x="683181" y="1769983"/>
            <a:ext cx="195143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01</a:t>
            </a:r>
            <a:endParaRPr lang="en-US" sz="15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181" y="2078712"/>
            <a:ext cx="7777639" cy="2286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83181" y="2221944"/>
            <a:ext cx="2439948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Dual Detection</a:t>
            </a:r>
            <a:endParaRPr lang="en-US" sz="1900" dirty="0"/>
          </a:p>
        </p:txBody>
      </p:sp>
      <p:sp>
        <p:nvSpPr>
          <p:cNvPr id="10" name="Text 5"/>
          <p:cNvSpPr/>
          <p:nvPr/>
        </p:nvSpPr>
        <p:spPr>
          <a:xfrm>
            <a:off x="683181" y="2643902"/>
            <a:ext cx="7777639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Vision + audio confirmation required</a:t>
            </a:r>
            <a:endParaRPr lang="en-US" sz="1500" dirty="0"/>
          </a:p>
        </p:txBody>
      </p:sp>
      <p:sp>
        <p:nvSpPr>
          <p:cNvPr id="11" name="Text 6"/>
          <p:cNvSpPr/>
          <p:nvPr/>
        </p:nvSpPr>
        <p:spPr>
          <a:xfrm>
            <a:off x="683181" y="3297555"/>
            <a:ext cx="195143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02</a:t>
            </a:r>
            <a:endParaRPr lang="en-US" sz="15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181" y="3586758"/>
            <a:ext cx="7777639" cy="2286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83181" y="3749516"/>
            <a:ext cx="2439948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Priority Queue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683181" y="4171474"/>
            <a:ext cx="7777639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First detected receives green signal</a:t>
            </a:r>
            <a:endParaRPr lang="en-US" sz="1500" dirty="0"/>
          </a:p>
        </p:txBody>
      </p:sp>
      <p:sp>
        <p:nvSpPr>
          <p:cNvPr id="15" name="Text 9"/>
          <p:cNvSpPr/>
          <p:nvPr/>
        </p:nvSpPr>
        <p:spPr>
          <a:xfrm>
            <a:off x="683181" y="4825127"/>
            <a:ext cx="195143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03</a:t>
            </a:r>
            <a:endParaRPr lang="en-US" sz="15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181" y="5094923"/>
            <a:ext cx="7777639" cy="2286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683181" y="5277088"/>
            <a:ext cx="2439948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Yellow Transition</a:t>
            </a:r>
            <a:endParaRPr lang="en-US" sz="1900" dirty="0"/>
          </a:p>
        </p:txBody>
      </p:sp>
      <p:sp>
        <p:nvSpPr>
          <p:cNvPr id="18" name="Text 11"/>
          <p:cNvSpPr/>
          <p:nvPr/>
        </p:nvSpPr>
        <p:spPr>
          <a:xfrm>
            <a:off x="683181" y="5699046"/>
            <a:ext cx="7777639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Always 5s buffer prevents accidents</a:t>
            </a:r>
            <a:endParaRPr lang="en-US" sz="1500" dirty="0"/>
          </a:p>
        </p:txBody>
      </p:sp>
      <p:sp>
        <p:nvSpPr>
          <p:cNvPr id="19" name="Text 12"/>
          <p:cNvSpPr/>
          <p:nvPr/>
        </p:nvSpPr>
        <p:spPr>
          <a:xfrm>
            <a:off x="683181" y="6352699"/>
            <a:ext cx="195143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04</a:t>
            </a:r>
            <a:endParaRPr lang="en-US" sz="1500" dirty="0"/>
          </a:p>
        </p:txBody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181" y="6602968"/>
            <a:ext cx="7777639" cy="22860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683181" y="6804660"/>
            <a:ext cx="2439948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Conflict Resolution</a:t>
            </a:r>
            <a:endParaRPr lang="en-US" sz="1900" dirty="0"/>
          </a:p>
        </p:txBody>
      </p:sp>
      <p:sp>
        <p:nvSpPr>
          <p:cNvPr id="22" name="Text 14"/>
          <p:cNvSpPr/>
          <p:nvPr/>
        </p:nvSpPr>
        <p:spPr>
          <a:xfrm>
            <a:off x="683181" y="7226618"/>
            <a:ext cx="7777639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Timestamp-based priority system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1640" y="582692"/>
            <a:ext cx="4238268" cy="529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Success Metrics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2658904" y="2913459"/>
            <a:ext cx="2606397" cy="52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50"/>
              </a:lnSpc>
              <a:buNone/>
            </a:pPr>
            <a:r>
              <a:rPr lang="en-US" sz="4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60%</a:t>
            </a:r>
            <a:endParaRPr lang="en-US" sz="4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916" y="1589127"/>
            <a:ext cx="3178612" cy="317861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27816" y="5032415"/>
            <a:ext cx="2868811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Emergency Delay Cut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41640" y="5490567"/>
            <a:ext cx="6441162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Target reduction achieved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9364861" y="2913459"/>
            <a:ext cx="2606397" cy="52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50"/>
              </a:lnSpc>
              <a:buNone/>
            </a:pPr>
            <a:r>
              <a:rPr lang="en-US" sz="4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40%</a:t>
            </a:r>
            <a:endParaRPr lang="en-US" sz="41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873" y="1589127"/>
            <a:ext cx="3178612" cy="317861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343668" y="5032415"/>
            <a:ext cx="264890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Maximum Delay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7447598" y="5490567"/>
            <a:ext cx="6441162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Emergency vehicles vs normal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741640" y="6279833"/>
            <a:ext cx="264890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Learning Progress</a:t>
            </a:r>
            <a:endParaRPr lang="en-US" sz="2050" dirty="0"/>
          </a:p>
        </p:txBody>
      </p:sp>
      <p:sp>
        <p:nvSpPr>
          <p:cNvPr id="12" name="Text 8"/>
          <p:cNvSpPr/>
          <p:nvPr/>
        </p:nvSpPr>
        <p:spPr>
          <a:xfrm>
            <a:off x="741640" y="6822758"/>
            <a:ext cx="6315075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Wait time drops over 500 episodes</a:t>
            </a:r>
            <a:endParaRPr lang="en-US" sz="1650" dirty="0"/>
          </a:p>
        </p:txBody>
      </p:sp>
      <p:sp>
        <p:nvSpPr>
          <p:cNvPr id="13" name="Text 9"/>
          <p:cNvSpPr/>
          <p:nvPr/>
        </p:nvSpPr>
        <p:spPr>
          <a:xfrm>
            <a:off x="741640" y="7235904"/>
            <a:ext cx="6315075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Dashboard visualises flow states</a:t>
            </a:r>
            <a:endParaRPr lang="en-US" sz="1650" dirty="0"/>
          </a:p>
        </p:txBody>
      </p:sp>
      <p:sp>
        <p:nvSpPr>
          <p:cNvPr id="14" name="Text 10"/>
          <p:cNvSpPr/>
          <p:nvPr/>
        </p:nvSpPr>
        <p:spPr>
          <a:xfrm>
            <a:off x="7581305" y="6279833"/>
            <a:ext cx="2963942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Performance Tracking</a:t>
            </a:r>
            <a:endParaRPr lang="en-US" sz="2050" dirty="0"/>
          </a:p>
        </p:txBody>
      </p:sp>
      <p:sp>
        <p:nvSpPr>
          <p:cNvPr id="15" name="Text 11"/>
          <p:cNvSpPr/>
          <p:nvPr/>
        </p:nvSpPr>
        <p:spPr>
          <a:xfrm>
            <a:off x="7581305" y="6822758"/>
            <a:ext cx="6315075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Wait time and throughput metrics</a:t>
            </a:r>
            <a:endParaRPr lang="en-US" sz="1650" dirty="0"/>
          </a:p>
        </p:txBody>
      </p:sp>
      <p:sp>
        <p:nvSpPr>
          <p:cNvPr id="16" name="Text 12"/>
          <p:cNvSpPr/>
          <p:nvPr/>
        </p:nvSpPr>
        <p:spPr>
          <a:xfrm>
            <a:off x="7581305" y="7235904"/>
            <a:ext cx="6315075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Explainable signal decisions</a:t>
            </a:r>
            <a:endParaRPr lang="en-US" sz="16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7D72A0F-0A73-7D6C-F7A5-9D131D9864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2292" y="6632466"/>
            <a:ext cx="1848108" cy="157184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128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Technology Stack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01885"/>
            <a:ext cx="2411968" cy="149066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4760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YOLOv11 Vision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966454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Real-time ambulance detection model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701885"/>
            <a:ext cx="2411968" cy="1490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44760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Audio Detection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4966454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Siren identification system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701885"/>
            <a:ext cx="2411968" cy="149066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4476036"/>
            <a:ext cx="34151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Python Implementation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4966454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Simulation and web application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584507"/>
            <a:ext cx="13042821" cy="963811"/>
          </a:xfrm>
          <a:prstGeom prst="roundRect">
            <a:avLst>
              <a:gd name="adj" fmla="val 3530"/>
            </a:avLst>
          </a:prstGeom>
          <a:solidFill>
            <a:srgbClr val="00184D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604" y="5943838"/>
            <a:ext cx="283488" cy="22681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867995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Team SAB Squad</a:t>
            </a:r>
            <a:r>
              <a:rPr lang="en-US" sz="175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– Delivering intelligent traffic optimisation through AI-powered signal control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DF4DC2-47B0-0DAA-8456-0861ED1697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82292" y="6632466"/>
            <a:ext cx="1848108" cy="157184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221</Words>
  <Application>Microsoft Office PowerPoint</Application>
  <PresentationFormat>Custom</PresentationFormat>
  <Paragraphs>69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Sora Light</vt:lpstr>
      <vt:lpstr>Noto Sans TC</vt:lpstr>
      <vt:lpstr>Sora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Ayush Kumar Singh</cp:lastModifiedBy>
  <cp:revision>3</cp:revision>
  <dcterms:created xsi:type="dcterms:W3CDTF">2026-01-23T06:33:02Z</dcterms:created>
  <dcterms:modified xsi:type="dcterms:W3CDTF">2026-01-23T06:39:00Z</dcterms:modified>
</cp:coreProperties>
</file>